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7" r:id="rId2"/>
    <p:sldId id="269" r:id="rId3"/>
    <p:sldId id="268" r:id="rId4"/>
    <p:sldId id="270" r:id="rId5"/>
    <p:sldId id="272" r:id="rId6"/>
    <p:sldId id="271" r:id="rId7"/>
    <p:sldId id="275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5050"/>
    <a:srgbClr val="92D050"/>
    <a:srgbClr val="000000"/>
    <a:srgbClr val="EE3E00"/>
    <a:srgbClr val="FF34B3"/>
    <a:srgbClr val="B4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7"/>
    <p:restoredTop sz="86414"/>
  </p:normalViewPr>
  <p:slideViewPr>
    <p:cSldViewPr snapToGrid="0" snapToObjects="1">
      <p:cViewPr varScale="1">
        <p:scale>
          <a:sx n="123" d="100"/>
          <a:sy n="123" d="100"/>
        </p:scale>
        <p:origin x="216" y="448"/>
      </p:cViewPr>
      <p:guideLst/>
    </p:cSldViewPr>
  </p:slideViewPr>
  <p:outlineViewPr>
    <p:cViewPr>
      <p:scale>
        <a:sx n="33" d="100"/>
        <a:sy n="33" d="100"/>
      </p:scale>
      <p:origin x="0" y="-1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3720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D30F1-636C-BA48-8216-1E5EB9F1E740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EBFB98-F5F6-F244-960E-0523B3523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48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sz="2000">
                <a:solidFill>
                  <a:schemeClr val="tx1"/>
                </a:solidFill>
                <a:latin typeface="Tele-GroteskNor" charset="0"/>
                <a:ea typeface="ＭＳ Ｐゴシック" charset="-128"/>
              </a:defRPr>
            </a:lvl1pPr>
            <a:lvl2pPr marL="742950" indent="-285750" defTabSz="955675" eaLnBrk="0" hangingPunct="0">
              <a:defRPr sz="2000">
                <a:solidFill>
                  <a:schemeClr val="tx1"/>
                </a:solidFill>
                <a:latin typeface="Tele-GroteskNor" charset="0"/>
                <a:ea typeface="ＭＳ Ｐゴシック" charset="-128"/>
              </a:defRPr>
            </a:lvl2pPr>
            <a:lvl3pPr marL="1143000" indent="-228600" defTabSz="955675" eaLnBrk="0" hangingPunct="0">
              <a:defRPr sz="2000">
                <a:solidFill>
                  <a:schemeClr val="tx1"/>
                </a:solidFill>
                <a:latin typeface="Tele-GroteskNor" charset="0"/>
                <a:ea typeface="ＭＳ Ｐゴシック" charset="-128"/>
              </a:defRPr>
            </a:lvl3pPr>
            <a:lvl4pPr marL="1600200" indent="-228600" defTabSz="955675" eaLnBrk="0" hangingPunct="0">
              <a:defRPr sz="2000">
                <a:solidFill>
                  <a:schemeClr val="tx1"/>
                </a:solidFill>
                <a:latin typeface="Tele-GroteskNor" charset="0"/>
                <a:ea typeface="ＭＳ Ｐゴシック" charset="-128"/>
              </a:defRPr>
            </a:lvl4pPr>
            <a:lvl5pPr marL="2057400" indent="-228600" defTabSz="955675" eaLnBrk="0" hangingPunct="0">
              <a:defRPr sz="2000">
                <a:solidFill>
                  <a:schemeClr val="tx1"/>
                </a:solidFill>
                <a:latin typeface="Tele-GroteskNor" charset="0"/>
                <a:ea typeface="ＭＳ Ｐゴシック" charset="-128"/>
              </a:defRPr>
            </a:lvl5pPr>
            <a:lvl6pPr marL="2514600" indent="-228600" defTabSz="955675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2"/>
              <a:defRPr sz="2000">
                <a:solidFill>
                  <a:schemeClr val="tx1"/>
                </a:solidFill>
                <a:latin typeface="Tele-GroteskNor" charset="0"/>
                <a:ea typeface="ＭＳ Ｐゴシック" charset="-128"/>
              </a:defRPr>
            </a:lvl6pPr>
            <a:lvl7pPr marL="2971800" indent="-228600" defTabSz="955675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2"/>
              <a:defRPr sz="2000">
                <a:solidFill>
                  <a:schemeClr val="tx1"/>
                </a:solidFill>
                <a:latin typeface="Tele-GroteskNor" charset="0"/>
                <a:ea typeface="ＭＳ Ｐゴシック" charset="-128"/>
              </a:defRPr>
            </a:lvl7pPr>
            <a:lvl8pPr marL="3429000" indent="-228600" defTabSz="955675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2"/>
              <a:defRPr sz="2000">
                <a:solidFill>
                  <a:schemeClr val="tx1"/>
                </a:solidFill>
                <a:latin typeface="Tele-GroteskNor" charset="0"/>
                <a:ea typeface="ＭＳ Ｐゴシック" charset="-128"/>
              </a:defRPr>
            </a:lvl8pPr>
            <a:lvl9pPr marL="3886200" indent="-228600" defTabSz="955675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2"/>
              <a:defRPr sz="2000">
                <a:solidFill>
                  <a:schemeClr val="tx1"/>
                </a:solidFill>
                <a:latin typeface="Tele-GroteskNor" charset="0"/>
                <a:ea typeface="ＭＳ Ｐゴシック" charset="-128"/>
              </a:defRPr>
            </a:lvl9pPr>
          </a:lstStyle>
          <a:p>
            <a:pPr eaLnBrk="1" hangingPunct="1"/>
            <a:fld id="{FD00073E-2F62-734B-AD22-4AA62D430118}" type="slidenum">
              <a:rPr lang="de-DE" altLang="fr-FR" sz="1100">
                <a:solidFill>
                  <a:srgbClr val="666666"/>
                </a:solidFill>
                <a:latin typeface="Tele-GroteskUlt" charset="0"/>
              </a:rPr>
              <a:pPr eaLnBrk="1" hangingPunct="1"/>
              <a:t>1</a:t>
            </a:fld>
            <a:endParaRPr lang="de-DE" altLang="fr-FR" sz="1100">
              <a:solidFill>
                <a:srgbClr val="666666"/>
              </a:solidFill>
              <a:latin typeface="Tele-GroteskUlt" charset="0"/>
            </a:endParaRPr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rtl="0" fontAlgn="ctr"/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00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BFB98-F5F6-F244-960E-0523B35233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5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BFB98-F5F6-F244-960E-0523B35233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6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BFB98-F5F6-F244-960E-0523B35233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 vert="horz"/>
          <a:lstStyle>
            <a:lvl1pPr>
              <a:defRPr sz="3600" b="0" i="0">
                <a:solidFill>
                  <a:schemeClr val="tx2"/>
                </a:solidFill>
                <a:latin typeface="Humnst777 BT Roman" panose="020B0603030504020204" pitchFamily="34" charset="0"/>
                <a:cs typeface="Humnst777 BT Roman" panose="020B0603030504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b="0" i="0">
                <a:latin typeface="Humnst777 BT Roman" panose="020B0603030504020204" pitchFamily="34" charset="0"/>
                <a:cs typeface="Humnst777 BT Roman" panose="020B0603030504020204" pitchFamily="34" charset="0"/>
              </a:defRPr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390184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umnst777 Lt BT Light" charset="0"/>
                <a:ea typeface="Humnst777 Lt BT Light" charset="0"/>
                <a:cs typeface="Humnst777 Lt BT Light" charset="0"/>
              </a:defRPr>
            </a:lvl1pPr>
          </a:lstStyle>
          <a:p>
            <a:pPr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FF7900"/>
              </a:buClr>
              <a:buSzPct val="75000"/>
              <a:buFont typeface="Wingdings" charset="2"/>
              <a:buNone/>
            </a:pPr>
            <a:fld id="{39928599-E1EC-C543-92A3-98461E110B54}" type="slidenum">
              <a:rPr lang="de-DE" altLang="en-US" smtClean="0">
                <a:solidFill>
                  <a:srgbClr val="003359"/>
                </a:solidFill>
              </a:rPr>
              <a:pPr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7900"/>
                </a:buClr>
                <a:buSzPct val="75000"/>
                <a:buFont typeface="Wingdings" charset="2"/>
                <a:buNone/>
              </a:pPr>
              <a:t>‹#›</a:t>
            </a:fld>
            <a:endParaRPr lang="de-DE" altLang="en-US" dirty="0">
              <a:solidFill>
                <a:srgbClr val="003359"/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475" y="260784"/>
            <a:ext cx="10972800" cy="936191"/>
          </a:xfrm>
          <a:prstGeom prst="rect">
            <a:avLst/>
          </a:prstGeom>
        </p:spPr>
        <p:txBody>
          <a:bodyPr vert="horz"/>
          <a:lstStyle>
            <a:lvl1pPr algn="l">
              <a:defRPr sz="3200" b="0" i="0">
                <a:solidFill>
                  <a:schemeClr val="tx2"/>
                </a:solidFill>
                <a:latin typeface="Humnst777 BT Roman" charset="0"/>
                <a:ea typeface="Humnst777 BT Roman" charset="0"/>
                <a:cs typeface="Humnst777 BT Roman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1475" y="1632961"/>
            <a:ext cx="10972800" cy="4525963"/>
          </a:xfrm>
          <a:prstGeom prst="rect">
            <a:avLst/>
          </a:prstGeom>
        </p:spPr>
        <p:txBody>
          <a:bodyPr vert="horz"/>
          <a:lstStyle>
            <a:lvl1pPr marL="342891" indent="-342891">
              <a:buFont typeface="Arial"/>
              <a:buChar char="•"/>
              <a:defRPr sz="2000" b="0" i="0">
                <a:latin typeface="Humnst777 Lt BT Light" panose="020B0402030504020204" pitchFamily="34" charset="0"/>
                <a:cs typeface="Humnst777 Lt BT Light" panose="020B0402030504020204" pitchFamily="34" charset="0"/>
              </a:defRPr>
            </a:lvl1pPr>
            <a:lvl2pPr>
              <a:defRPr sz="2000" b="0" i="0">
                <a:latin typeface="Humnst777 Lt BT Light" panose="020B0402030504020204" pitchFamily="34" charset="0"/>
                <a:cs typeface="Humnst777 Lt BT Light" panose="020B0402030504020204" pitchFamily="34" charset="0"/>
              </a:defRPr>
            </a:lvl2pPr>
            <a:lvl3pPr marL="1142971" indent="-228594">
              <a:buFont typeface="Wingdings" charset="2"/>
              <a:buChar char="§"/>
              <a:defRPr sz="2000" b="0" i="0">
                <a:latin typeface="Humnst777 Lt BT Light" panose="020B0402030504020204" pitchFamily="34" charset="0"/>
                <a:cs typeface="Humnst777 Lt BT Light" panose="020B0402030504020204" pitchFamily="34" charset="0"/>
              </a:defRPr>
            </a:lvl3pPr>
            <a:lvl4pPr marL="1600160" indent="-228594">
              <a:buFont typeface="Wingdings" charset="2"/>
              <a:buChar char="Ø"/>
              <a:defRPr sz="2000" b="0" i="0">
                <a:latin typeface="Humnst777 Lt BT Light" panose="020B0402030504020204" pitchFamily="34" charset="0"/>
                <a:cs typeface="Humnst777 Lt BT Light" panose="020B0402030504020204" pitchFamily="34" charset="0"/>
              </a:defRPr>
            </a:lvl4pPr>
            <a:lvl5pPr marL="2057349" indent="-228594">
              <a:buFont typeface="Courier New"/>
              <a:buChar char="o"/>
              <a:defRPr sz="2000" b="0" i="0">
                <a:latin typeface="Humnst777 Lt BT Light" panose="020B0402030504020204" pitchFamily="34" charset="0"/>
                <a:cs typeface="Humnst777 Lt BT Light" panose="020B0402030504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390184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 lang="de-DE" altLang="en-US" smtClean="0">
                <a:solidFill>
                  <a:srgbClr val="003359"/>
                </a:solidFill>
              </a:defRPr>
            </a:lvl1pPr>
          </a:lstStyle>
          <a:p>
            <a:pPr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FF7900"/>
              </a:buClr>
              <a:buSzPct val="75000"/>
              <a:buFont typeface="Wingdings" charset="2"/>
              <a:buNone/>
            </a:pPr>
            <a:fld id="{39928599-E1EC-C543-92A3-98461E110B54}" type="slidenum">
              <a:rPr lang="uk-UA" smtClean="0"/>
              <a:pPr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7900"/>
                </a:buClr>
                <a:buSzPct val="75000"/>
                <a:buFont typeface="Wingdings" charset="2"/>
                <a:buNone/>
              </a:pPr>
              <a:t>‹#›</a:t>
            </a:fld>
            <a:endParaRPr lang="uk-UA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71475" y="1600201"/>
            <a:ext cx="5384800" cy="4525963"/>
          </a:xfrm>
          <a:prstGeom prst="rect">
            <a:avLst/>
          </a:prstGeom>
        </p:spPr>
        <p:txBody>
          <a:bodyPr vert="horz"/>
          <a:lstStyle>
            <a:lvl1pPr>
              <a:defRPr lang="de-DE" sz="2000" b="0" i="0" smtClean="0">
                <a:latin typeface="Humnst777 Lt BT Light" panose="020B0402030504020204" pitchFamily="34" charset="0"/>
                <a:cs typeface="Humnst777 Lt BT Light" panose="020B0402030504020204" pitchFamily="34" charset="0"/>
              </a:defRPr>
            </a:lvl1pPr>
            <a:lvl2pPr>
              <a:defRPr lang="de-DE" sz="2000" b="0" i="0" smtClean="0">
                <a:latin typeface="Humnst777 Lt BT Light" panose="020B0402030504020204" pitchFamily="34" charset="0"/>
                <a:cs typeface="Humnst777 Lt BT Light" panose="020B0402030504020204" pitchFamily="34" charset="0"/>
              </a:defRPr>
            </a:lvl2pPr>
            <a:lvl3pPr>
              <a:defRPr lang="de-DE" sz="2000" b="0" i="0" smtClean="0">
                <a:latin typeface="Humnst777 Lt BT Light" panose="020B0402030504020204" pitchFamily="34" charset="0"/>
                <a:cs typeface="Humnst777 Lt BT Light" panose="020B0402030504020204" pitchFamily="34" charset="0"/>
              </a:defRPr>
            </a:lvl3pPr>
            <a:lvl4pPr>
              <a:defRPr lang="de-DE" b="0" i="0" smtClean="0">
                <a:latin typeface="Humnst777 Lt BT Light" panose="020B0402030504020204" pitchFamily="34" charset="0"/>
                <a:cs typeface="Humnst777 Lt BT Light" panose="020B0402030504020204" pitchFamily="34" charset="0"/>
              </a:defRPr>
            </a:lvl4pPr>
            <a:lvl5pPr>
              <a:defRPr lang="de-DE" b="0" i="0">
                <a:latin typeface="Humnst777 Lt BT Light" panose="020B0402030504020204" pitchFamily="34" charset="0"/>
                <a:cs typeface="Humnst777 Lt BT Light" panose="020B0402030504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/>
          <a:lstStyle>
            <a:lvl1pPr>
              <a:defRPr lang="de-DE" sz="2000" b="0" i="0" smtClean="0">
                <a:latin typeface="Humnst777 Lt BT Light" panose="020B0402030504020204" pitchFamily="34" charset="0"/>
                <a:cs typeface="Humnst777 Lt BT Light" panose="020B0402030504020204" pitchFamily="34" charset="0"/>
              </a:defRPr>
            </a:lvl1pPr>
            <a:lvl2pPr>
              <a:defRPr lang="de-DE" sz="2000" b="0" i="0" smtClean="0">
                <a:latin typeface="Humnst777 Lt BT Light" panose="020B0402030504020204" pitchFamily="34" charset="0"/>
                <a:cs typeface="Humnst777 Lt BT Light" panose="020B0402030504020204" pitchFamily="34" charset="0"/>
              </a:defRPr>
            </a:lvl2pPr>
            <a:lvl3pPr>
              <a:defRPr lang="de-DE" sz="2000" b="0" i="0" smtClean="0">
                <a:latin typeface="Humnst777 Lt BT Light" panose="020B0402030504020204" pitchFamily="34" charset="0"/>
                <a:cs typeface="Humnst777 Lt BT Light" panose="020B0402030504020204" pitchFamily="34" charset="0"/>
              </a:defRPr>
            </a:lvl3pPr>
            <a:lvl4pPr>
              <a:defRPr lang="de-DE" b="0" i="0" smtClean="0">
                <a:latin typeface="Humnst777 Lt BT Light" panose="020B0402030504020204" pitchFamily="34" charset="0"/>
                <a:cs typeface="Humnst777 Lt BT Light" panose="020B0402030504020204" pitchFamily="34" charset="0"/>
              </a:defRPr>
            </a:lvl4pPr>
            <a:lvl5pPr>
              <a:defRPr lang="de-DE" b="0" i="0">
                <a:latin typeface="Humnst777 Lt BT Light" panose="020B0402030504020204" pitchFamily="34" charset="0"/>
                <a:cs typeface="Humnst777 Lt BT Light" panose="020B0402030504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390184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 lang="de-DE" altLang="en-US" smtClean="0">
                <a:solidFill>
                  <a:srgbClr val="003359"/>
                </a:solidFill>
              </a:defRPr>
            </a:lvl1pPr>
          </a:lstStyle>
          <a:p>
            <a:pPr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FF7900"/>
              </a:buClr>
              <a:buSzPct val="75000"/>
              <a:buFont typeface="Wingdings" charset="2"/>
              <a:buNone/>
            </a:pPr>
            <a:fld id="{39928599-E1EC-C543-92A3-98461E110B54}" type="slidenum">
              <a:rPr lang="uk-UA" smtClean="0"/>
              <a:pPr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7900"/>
                </a:buClr>
                <a:buSzPct val="75000"/>
                <a:buFont typeface="Wingdings" charset="2"/>
                <a:buNone/>
              </a:pPr>
              <a:t>‹#›</a:t>
            </a:fld>
            <a:endParaRPr lang="uk-UA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01CF1146-20B5-B144-A38D-1B56994C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784"/>
            <a:ext cx="10972800" cy="936191"/>
          </a:xfrm>
          <a:prstGeom prst="rect">
            <a:avLst/>
          </a:prstGeom>
        </p:spPr>
        <p:txBody>
          <a:bodyPr vert="horz"/>
          <a:lstStyle>
            <a:lvl1pPr algn="l">
              <a:defRPr sz="3200" b="0" i="0">
                <a:solidFill>
                  <a:schemeClr val="tx2"/>
                </a:solidFill>
                <a:latin typeface="Humnst777 BT Roman" charset="0"/>
                <a:ea typeface="Humnst777 BT Roman" charset="0"/>
                <a:cs typeface="Humnst777 BT Roman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390184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 lang="de-DE" altLang="en-US" smtClean="0">
                <a:solidFill>
                  <a:srgbClr val="003359"/>
                </a:solidFill>
              </a:defRPr>
            </a:lvl1pPr>
          </a:lstStyle>
          <a:p>
            <a:pPr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FF7900"/>
              </a:buClr>
              <a:buSzPct val="75000"/>
              <a:buFont typeface="Wingdings" charset="2"/>
              <a:buNone/>
            </a:pPr>
            <a:fld id="{39928599-E1EC-C543-92A3-98461E110B54}" type="slidenum">
              <a:rPr lang="uk-UA" smtClean="0"/>
              <a:pPr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7900"/>
                </a:buClr>
                <a:buSzPct val="75000"/>
                <a:buFont typeface="Wingdings" charset="2"/>
                <a:buNone/>
              </a:pPr>
              <a:t>‹#›</a:t>
            </a:fld>
            <a:endParaRPr lang="uk-UA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0FE934C-56C0-BA4B-AA36-20415656E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784"/>
            <a:ext cx="10972800" cy="936191"/>
          </a:xfrm>
          <a:prstGeom prst="rect">
            <a:avLst/>
          </a:prstGeom>
        </p:spPr>
        <p:txBody>
          <a:bodyPr vert="horz"/>
          <a:lstStyle>
            <a:lvl1pPr algn="l">
              <a:defRPr sz="3200" b="0" i="0">
                <a:solidFill>
                  <a:schemeClr val="tx2"/>
                </a:solidFill>
                <a:latin typeface="Humnst777 BT Roman" charset="0"/>
                <a:ea typeface="Humnst777 BT Roman" charset="0"/>
                <a:cs typeface="Humnst777 BT Roman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390184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 lang="de-DE" altLang="en-US" smtClean="0">
                <a:solidFill>
                  <a:srgbClr val="003359"/>
                </a:solidFill>
              </a:defRPr>
            </a:lvl1pPr>
          </a:lstStyle>
          <a:p>
            <a:pPr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FF7900"/>
              </a:buClr>
              <a:buSzPct val="75000"/>
              <a:buFont typeface="Wingdings" charset="2"/>
              <a:buNone/>
            </a:pPr>
            <a:fld id="{39928599-E1EC-C543-92A3-98461E110B54}" type="slidenum">
              <a:rPr lang="uk-UA" smtClean="0"/>
              <a:pPr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7900"/>
                </a:buClr>
                <a:buSzPct val="75000"/>
                <a:buFont typeface="Wingdings" charset="2"/>
                <a:buNone/>
              </a:pPr>
              <a:t>‹#›</a:t>
            </a:fld>
            <a:endParaRPr lang="uk-UA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838" y="266693"/>
            <a:ext cx="11504128" cy="533386"/>
          </a:xfrm>
          <a:prstGeom prst="rect">
            <a:avLst/>
          </a:prstGeom>
        </p:spPr>
        <p:txBody>
          <a:bodyPr/>
          <a:lstStyle>
            <a:lvl1pPr marL="0" indent="0">
              <a:defRPr b="0" i="0">
                <a:latin typeface="Humnst777 BT Roman" panose="020B0603030504020204" pitchFamily="34" charset="0"/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28 (32)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246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tif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tps://www.tu-ilmenau.de/fileadmin/media/journalisten/uni-infos/logo_schwarz/Logo_schwarz_RGB_03.jpg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1377" y="6231428"/>
            <a:ext cx="1413816" cy="47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390184" y="6248400"/>
            <a:ext cx="2540000" cy="457200"/>
          </a:xfrm>
          <a:prstGeom prst="rect">
            <a:avLst/>
          </a:prstGeom>
        </p:spPr>
        <p:txBody>
          <a:bodyPr/>
          <a:lstStyle>
            <a:lvl1pPr algn="r">
              <a:defRPr sz="1600">
                <a:latin typeface="Humnst777 Lt BT Light" charset="0"/>
                <a:ea typeface="Humnst777 Lt BT Light" charset="0"/>
                <a:cs typeface="Humnst777 Lt BT Light" charset="0"/>
              </a:defRPr>
            </a:lvl1pPr>
          </a:lstStyle>
          <a:p>
            <a:pPr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FF7900"/>
              </a:buClr>
              <a:buSzPct val="75000"/>
              <a:buFont typeface="Wingdings" charset="2"/>
              <a:buNone/>
            </a:pPr>
            <a:fld id="{39928599-E1EC-C543-92A3-98461E110B54}" type="slidenum">
              <a:rPr lang="de-DE" altLang="en-US" smtClean="0">
                <a:solidFill>
                  <a:srgbClr val="003359"/>
                </a:solidFill>
              </a:rPr>
              <a:pPr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7900"/>
                </a:buClr>
                <a:buSzPct val="75000"/>
                <a:buFont typeface="Wingdings" charset="2"/>
                <a:buNone/>
              </a:pPr>
              <a:t>‹#›</a:t>
            </a:fld>
            <a:endParaRPr lang="de-DE" altLang="en-US" dirty="0">
              <a:solidFill>
                <a:srgbClr val="00335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E334EF-C003-5745-A958-62DADBAE6B7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579" y="6231428"/>
            <a:ext cx="1200916" cy="4429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98953E-D40E-824E-9CC3-76C476CBA9F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870091" y="6240705"/>
            <a:ext cx="597999" cy="45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5" r:id="rId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3884" userDrawn="1">
          <p15:clr>
            <a:srgbClr val="F26B43"/>
          </p15:clr>
        </p15:guide>
        <p15:guide id="6" orient="horz" pos="7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qeg.github.io/software-tool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werner.robitza@gmail.com" TargetMode="External"/><Relationship Id="rId2" Type="http://schemas.openxmlformats.org/officeDocument/2006/relationships/hyperlink" Target="mailto:glenn.vanwallendael@ugent.b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hyperlink" Target="https://github.com/vqeg/software-tools/issue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dbq.multimediatech.cz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3F6A0-1981-014D-8661-37C1C28BB0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0202" cy="685800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042603"/>
            <a:ext cx="12210201" cy="810211"/>
          </a:xfrm>
          <a:prstGeom prst="rect">
            <a:avLst/>
          </a:prstGeom>
          <a:solidFill>
            <a:srgbClr val="000000">
              <a:alpha val="30196"/>
            </a:srgbClr>
          </a:solidFill>
          <a:extLst/>
        </p:spPr>
        <p:txBody>
          <a:bodyPr vert="horz" wrap="square" lIns="360000" tIns="45720" rIns="36000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700" b="0" i="0">
                <a:solidFill>
                  <a:schemeClr val="tx2"/>
                </a:solidFill>
                <a:latin typeface="Humnst777 Lt BT" charset="0"/>
                <a:ea typeface="ＭＳ Ｐゴシック" charset="0"/>
                <a:cs typeface="Humnst777 Lt BT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eaLnBrk="1" hangingPunct="1"/>
            <a:r>
              <a:rPr lang="en-US" altLang="fr-FR" sz="3200" b="1" kern="0" dirty="0">
                <a:solidFill>
                  <a:srgbClr val="FFFFFF"/>
                </a:solidFill>
                <a:latin typeface="Humnst777 BT" charset="0"/>
                <a:ea typeface="Humnst777 BT" charset="0"/>
                <a:cs typeface="Humnst777 BT" charset="0"/>
              </a:rPr>
              <a:t>New VQEG Tools and Subjective Labs Setup Website 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" y="3852815"/>
            <a:ext cx="3077736" cy="919908"/>
          </a:xfrm>
          <a:prstGeom prst="rect">
            <a:avLst/>
          </a:prstGeom>
          <a:solidFill>
            <a:srgbClr val="000000">
              <a:alpha val="30196"/>
            </a:srgbClr>
          </a:solidFill>
          <a:extLst/>
        </p:spPr>
        <p:txBody>
          <a:bodyPr vert="horz" wrap="square" lIns="360000" tIns="45720" rIns="36000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700" b="0" i="0">
                <a:solidFill>
                  <a:schemeClr val="tx2"/>
                </a:solidFill>
                <a:latin typeface="Humnst777 Lt BT" charset="0"/>
                <a:ea typeface="ＭＳ Ｐゴシック" charset="0"/>
                <a:cs typeface="Humnst777 Lt BT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lvl="0" algn="l" defTabSz="576226" eaLnBrk="1" hangingPunct="1">
              <a:spcBef>
                <a:spcPts val="0"/>
              </a:spcBef>
              <a:buClr>
                <a:srgbClr val="E20074"/>
              </a:buClr>
            </a:pPr>
            <a:r>
              <a:rPr lang="en-US" sz="2000" dirty="0">
                <a:solidFill>
                  <a:srgbClr val="FFFFFF"/>
                </a:solidFill>
                <a:latin typeface="Humnst777 BT Roman" charset="0"/>
                <a:ea typeface="Humnst777 BT Roman" charset="0"/>
                <a:cs typeface="Humnst777 BT Roman" charset="0"/>
              </a:rPr>
              <a:t>Werner Robitza</a:t>
            </a:r>
            <a:br>
              <a:rPr lang="en-US" sz="1600" baseline="30000" dirty="0">
                <a:solidFill>
                  <a:srgbClr val="FFFFFF"/>
                </a:solidFill>
                <a:latin typeface="Humnst777 Lt BT Light" charset="0"/>
                <a:ea typeface="Humnst777 Lt BT Light" charset="0"/>
                <a:cs typeface="Humnst777 Lt BT Light" charset="0"/>
              </a:rPr>
            </a:br>
            <a:r>
              <a:rPr lang="en-US" sz="1600" dirty="0">
                <a:solidFill>
                  <a:srgbClr val="FFFFFF"/>
                </a:solidFill>
                <a:latin typeface="Humnst777 Lt BT Light" charset="0"/>
                <a:ea typeface="Humnst777 Lt BT Light" charset="0"/>
                <a:cs typeface="Humnst777 Lt BT Light" charset="0"/>
              </a:rPr>
              <a:t>TU </a:t>
            </a:r>
            <a:r>
              <a:rPr lang="en-US" sz="1600" dirty="0" err="1">
                <a:solidFill>
                  <a:srgbClr val="FFFFFF"/>
                </a:solidFill>
                <a:latin typeface="Humnst777 Lt BT Light" charset="0"/>
                <a:ea typeface="Humnst777 Lt BT Light" charset="0"/>
                <a:cs typeface="Humnst777 Lt BT Light" charset="0"/>
              </a:rPr>
              <a:t>Ilmenau</a:t>
            </a:r>
            <a:r>
              <a:rPr lang="en-US" sz="1600" dirty="0">
                <a:solidFill>
                  <a:srgbClr val="FFFFFF"/>
                </a:solidFill>
                <a:latin typeface="Humnst777 Lt BT Light" charset="0"/>
                <a:ea typeface="Humnst777 Lt BT Light" charset="0"/>
                <a:cs typeface="Humnst777 Lt BT Light" charset="0"/>
              </a:rPr>
              <a:t>, Germany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FF7900"/>
              </a:buClr>
              <a:buSzPct val="75000"/>
              <a:buFont typeface="Wingdings" charset="2"/>
              <a:buNone/>
            </a:pPr>
            <a:fld id="{39928599-E1EC-C543-92A3-98461E110B54}" type="slidenum">
              <a:rPr lang="de-DE" altLang="en-US" smtClean="0">
                <a:solidFill>
                  <a:srgbClr val="003359"/>
                </a:solidFill>
              </a:rPr>
              <a:pPr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7900"/>
                </a:buClr>
                <a:buSzPct val="75000"/>
                <a:buFont typeface="Wingdings" charset="2"/>
                <a:buNone/>
              </a:pPr>
              <a:t>1</a:t>
            </a:fld>
            <a:endParaRPr lang="de-DE" altLang="en-US">
              <a:solidFill>
                <a:srgbClr val="003359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801A07-4084-1947-80B1-FCD0D18E8C54}"/>
              </a:ext>
            </a:extLst>
          </p:cNvPr>
          <p:cNvSpPr/>
          <p:nvPr/>
        </p:nvSpPr>
        <p:spPr>
          <a:xfrm>
            <a:off x="218033" y="6380836"/>
            <a:ext cx="4477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umnst777 Lt BT Light" panose="020B0402030504020204" pitchFamily="34" charset="0"/>
              </a:rPr>
              <a:t>VQEG Meeting, Nov. 12–16, 2018 – Mountain View, CA</a:t>
            </a:r>
            <a:endParaRPr lang="en-US" sz="1400" dirty="0">
              <a:latin typeface="Humnst777 Lt BT Light" panose="020B0402030504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E962559-D02B-1E4D-BBF7-E278409C7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7738" y="3852815"/>
            <a:ext cx="9114261" cy="919908"/>
          </a:xfrm>
          <a:prstGeom prst="rect">
            <a:avLst/>
          </a:prstGeom>
          <a:solidFill>
            <a:srgbClr val="000000">
              <a:alpha val="30196"/>
            </a:srgbClr>
          </a:solidFill>
          <a:extLst/>
        </p:spPr>
        <p:txBody>
          <a:bodyPr vert="horz" wrap="square" lIns="360000" tIns="45720" rIns="36000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700" b="0" i="0">
                <a:solidFill>
                  <a:schemeClr val="tx2"/>
                </a:solidFill>
                <a:latin typeface="Humnst777 Lt BT" charset="0"/>
                <a:ea typeface="ＭＳ Ｐゴシック" charset="0"/>
                <a:cs typeface="Humnst777 Lt BT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lvl="0" algn="l" defTabSz="576226" eaLnBrk="1" hangingPunct="1">
              <a:spcBef>
                <a:spcPts val="0"/>
              </a:spcBef>
              <a:buClr>
                <a:srgbClr val="E20074"/>
              </a:buClr>
            </a:pPr>
            <a:r>
              <a:rPr lang="en-US" sz="2000" dirty="0">
                <a:solidFill>
                  <a:srgbClr val="FFFFFF"/>
                </a:solidFill>
                <a:latin typeface="Humnst777 BT Roman" charset="0"/>
                <a:ea typeface="Humnst777 BT Roman" charset="0"/>
                <a:cs typeface="Humnst777 BT Roman" charset="0"/>
              </a:rPr>
              <a:t>Glenn van </a:t>
            </a:r>
            <a:r>
              <a:rPr lang="en-US" sz="2000" dirty="0" err="1">
                <a:solidFill>
                  <a:srgbClr val="FFFFFF"/>
                </a:solidFill>
                <a:latin typeface="Humnst777 BT Roman" charset="0"/>
                <a:ea typeface="Humnst777 BT Roman" charset="0"/>
                <a:cs typeface="Humnst777 BT Roman" charset="0"/>
              </a:rPr>
              <a:t>Wallendael</a:t>
            </a:r>
            <a:endParaRPr lang="en-US" sz="2000" baseline="30000" dirty="0">
              <a:solidFill>
                <a:srgbClr val="FFFFFF"/>
              </a:solidFill>
              <a:latin typeface="Humnst777 Lt BT Light" charset="0"/>
              <a:ea typeface="Humnst777 Lt BT Light" charset="0"/>
              <a:cs typeface="Humnst777 Lt BT Light" charset="0"/>
            </a:endParaRPr>
          </a:p>
          <a:p>
            <a:pPr algn="l" defTabSz="576226" eaLnBrk="1" hangingPunct="1">
              <a:spcBef>
                <a:spcPts val="0"/>
              </a:spcBef>
              <a:buClr>
                <a:srgbClr val="E20074"/>
              </a:buClr>
            </a:pPr>
            <a:r>
              <a:rPr lang="de-DE" sz="1600" dirty="0" err="1">
                <a:solidFill>
                  <a:srgbClr val="FFFFFF"/>
                </a:solidFill>
                <a:latin typeface="Humnst777 Lt BT Light" charset="0"/>
                <a:ea typeface="Humnst777 Lt BT Light" charset="0"/>
                <a:cs typeface="Humnst777 Lt BT Light" charset="0"/>
              </a:rPr>
              <a:t>Ghent</a:t>
            </a:r>
            <a:r>
              <a:rPr lang="de-DE" sz="1600" dirty="0">
                <a:solidFill>
                  <a:srgbClr val="FFFFFF"/>
                </a:solidFill>
                <a:latin typeface="Humnst777 Lt BT Light" charset="0"/>
                <a:ea typeface="Humnst777 Lt BT Light" charset="0"/>
                <a:cs typeface="Humnst777 Lt BT Light" charset="0"/>
              </a:rPr>
              <a:t> University, </a:t>
            </a:r>
            <a:r>
              <a:rPr lang="de-DE" sz="1600" dirty="0" err="1">
                <a:solidFill>
                  <a:srgbClr val="FFFFFF"/>
                </a:solidFill>
                <a:latin typeface="Humnst777 Lt BT Light" charset="0"/>
                <a:ea typeface="Humnst777 Lt BT Light" charset="0"/>
                <a:cs typeface="Humnst777 Lt BT Light" charset="0"/>
              </a:rPr>
              <a:t>Belgium</a:t>
            </a:r>
            <a:endParaRPr lang="de-DE" altLang="fr-FR" sz="1600" kern="0" dirty="0">
              <a:solidFill>
                <a:srgbClr val="B4DCDC"/>
              </a:solidFill>
              <a:latin typeface="Humnst777 BT Roman" panose="020B0603030504020204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6457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7DC5CA-3738-E442-B055-AA840CC623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852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44FE31-79CC-A94E-930F-26666DCC7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D5169-EA0A-D246-8626-80F1325A7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632961"/>
            <a:ext cx="9363540" cy="4525963"/>
          </a:xfrm>
        </p:spPr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Provide a website and repository for: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</a:rPr>
              <a:t>Software </a:t>
            </a:r>
            <a:r>
              <a:rPr lang="en-US" b="1" noProof="0" dirty="0">
                <a:solidFill>
                  <a:schemeClr val="bg1"/>
                </a:solidFill>
              </a:rPr>
              <a:t>tools</a:t>
            </a:r>
            <a:r>
              <a:rPr lang="en-US" noProof="0" dirty="0">
                <a:solidFill>
                  <a:schemeClr val="bg1"/>
                </a:solidFill>
              </a:rPr>
              <a:t> for conducting subjective tests and video quality research</a:t>
            </a:r>
          </a:p>
          <a:p>
            <a:pPr lvl="1"/>
            <a:r>
              <a:rPr lang="en-US" b="1" noProof="0" dirty="0">
                <a:solidFill>
                  <a:schemeClr val="bg1"/>
                </a:solidFill>
              </a:rPr>
              <a:t>Guidelines</a:t>
            </a:r>
            <a:r>
              <a:rPr lang="en-US" noProof="0" dirty="0">
                <a:solidFill>
                  <a:schemeClr val="bg1"/>
                </a:solidFill>
              </a:rPr>
              <a:t> for research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</a:rPr>
              <a:t>Video quality </a:t>
            </a:r>
            <a:r>
              <a:rPr lang="en-US" b="1" noProof="0" dirty="0">
                <a:solidFill>
                  <a:schemeClr val="bg1"/>
                </a:solidFill>
              </a:rPr>
              <a:t>databases</a:t>
            </a:r>
          </a:p>
          <a:p>
            <a:endParaRPr lang="en-US" noProof="0" dirty="0">
              <a:solidFill>
                <a:schemeClr val="bg1"/>
              </a:solidFill>
            </a:endParaRPr>
          </a:p>
          <a:p>
            <a:r>
              <a:rPr lang="en-US" noProof="0" dirty="0">
                <a:solidFill>
                  <a:schemeClr val="bg1"/>
                </a:solidFill>
              </a:rPr>
              <a:t>Requirements: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</a:rPr>
              <a:t>Easy to maintain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</a:rPr>
              <a:t>Everyone should be able to contribute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</a:rPr>
              <a:t>Simple and reliable hosting, HTTPS</a:t>
            </a:r>
          </a:p>
          <a:p>
            <a:pPr lvl="1"/>
            <a:endParaRPr lang="en-US" noProof="0" dirty="0">
              <a:solidFill>
                <a:schemeClr val="bg1"/>
              </a:solidFill>
            </a:endParaRPr>
          </a:p>
          <a:p>
            <a:pPr lvl="1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1A683-5BB4-F840-ACC7-B7969DDF18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FF7900"/>
              </a:buClr>
              <a:buSzPct val="75000"/>
              <a:buFont typeface="Wingdings" charset="2"/>
              <a:buNone/>
            </a:pPr>
            <a:fld id="{39928599-E1EC-C543-92A3-98461E110B54}" type="slidenum">
              <a:rPr lang="uk-UA" smtClean="0"/>
              <a:pPr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7900"/>
                </a:buClr>
                <a:buSzPct val="75000"/>
                <a:buFont typeface="Wingdings" charset="2"/>
                <a:buNone/>
              </a:pPr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36941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85AC-FB45-4047-800A-00E4336F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New Website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10DD6-4C45-424B-857C-72298C5708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FF7900"/>
              </a:buClr>
              <a:buSzPct val="75000"/>
              <a:buFont typeface="Wingdings" charset="2"/>
              <a:buNone/>
            </a:pPr>
            <a:fld id="{39928599-E1EC-C543-92A3-98461E110B54}" type="slidenum">
              <a:rPr lang="uk-UA" smtClean="0"/>
              <a:pPr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7900"/>
                </a:buClr>
                <a:buSzPct val="75000"/>
                <a:buFont typeface="Wingdings" charset="2"/>
                <a:buNone/>
              </a:pPr>
              <a:t>3</a:t>
            </a:fld>
            <a:endParaRPr lang="uk-U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D1EA18-AFCE-2946-B91C-94351CD31A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4841" y="1142823"/>
            <a:ext cx="2569863" cy="4572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F331C2-7874-8541-866A-D86CD674D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141500"/>
            <a:ext cx="10972800" cy="4525963"/>
          </a:xfrm>
        </p:spPr>
        <p:txBody>
          <a:bodyPr/>
          <a:lstStyle/>
          <a:p>
            <a:r>
              <a:rPr lang="en-US" noProof="0" dirty="0"/>
              <a:t>Collection of software tools in different categories:</a:t>
            </a:r>
          </a:p>
          <a:p>
            <a:pPr lvl="1"/>
            <a:r>
              <a:rPr lang="en-US" noProof="0" dirty="0"/>
              <a:t>Quality Analysis (Models)</a:t>
            </a:r>
          </a:p>
          <a:p>
            <a:pPr lvl="1"/>
            <a:r>
              <a:rPr lang="en-US" noProof="0" dirty="0"/>
              <a:t>Stream Analyzers</a:t>
            </a:r>
          </a:p>
          <a:p>
            <a:pPr lvl="1"/>
            <a:r>
              <a:rPr lang="en-US" noProof="0" dirty="0"/>
              <a:t>Encoders</a:t>
            </a:r>
          </a:p>
          <a:p>
            <a:pPr lvl="1"/>
            <a:r>
              <a:rPr lang="en-US" noProof="0" dirty="0"/>
              <a:t>Simulators</a:t>
            </a:r>
          </a:p>
          <a:p>
            <a:pPr lvl="1"/>
            <a:r>
              <a:rPr lang="en-US" noProof="0" dirty="0"/>
              <a:t>Subjective Test Software</a:t>
            </a:r>
          </a:p>
          <a:p>
            <a:r>
              <a:rPr lang="en-US" noProof="0" dirty="0"/>
              <a:t>List of video database indexes</a:t>
            </a:r>
          </a:p>
          <a:p>
            <a:r>
              <a:rPr lang="en-US" noProof="0" dirty="0"/>
              <a:t>A page for guidelines on video quality research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444B08-5591-3348-81C5-D9F832F04441}"/>
              </a:ext>
            </a:extLst>
          </p:cNvPr>
          <p:cNvSpPr/>
          <p:nvPr/>
        </p:nvSpPr>
        <p:spPr>
          <a:xfrm>
            <a:off x="371475" y="1319638"/>
            <a:ext cx="5782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umnst777 BT Roman" panose="020B0603030504020204" pitchFamily="34" charset="0"/>
                <a:hlinkClick r:id="rId4"/>
              </a:rPr>
              <a:t>https://vqeg.github.io/software-tools/</a:t>
            </a:r>
            <a:r>
              <a:rPr lang="en-US" sz="2400" b="1" dirty="0">
                <a:latin typeface="Humnst777 BT Roman" panose="020B0603030504020204" pitchFamily="34" charset="0"/>
              </a:rPr>
              <a:t> </a:t>
            </a:r>
            <a:endParaRPr sz="2400" b="1" dirty="0">
              <a:latin typeface="Humnst777 BT Roman" panose="020B0603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546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4E73-6D2A-4A40-A55A-2600483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5BF11-ADDF-F449-8C40-FA3BFE5DD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Backend: </a:t>
            </a:r>
            <a:r>
              <a:rPr lang="en-US" b="1" noProof="0" dirty="0"/>
              <a:t>Jekyll</a:t>
            </a:r>
            <a:r>
              <a:rPr lang="en-US" noProof="0" dirty="0"/>
              <a:t> – a text-based blogging system</a:t>
            </a:r>
          </a:p>
          <a:p>
            <a:r>
              <a:rPr lang="en-US" noProof="0" dirty="0"/>
              <a:t>Text-based workflow:</a:t>
            </a:r>
          </a:p>
          <a:p>
            <a:pPr lvl="1"/>
            <a:r>
              <a:rPr lang="en-US" noProof="0" dirty="0"/>
              <a:t>The whole website is a Git repository</a:t>
            </a:r>
          </a:p>
          <a:p>
            <a:pPr lvl="1"/>
            <a:r>
              <a:rPr lang="en-US" noProof="0" dirty="0"/>
              <a:t>Website itself is a </a:t>
            </a:r>
            <a:r>
              <a:rPr lang="en-US" b="1" noProof="0" dirty="0"/>
              <a:t>collection of files</a:t>
            </a:r>
          </a:p>
          <a:p>
            <a:pPr lvl="1"/>
            <a:r>
              <a:rPr lang="en-US" noProof="0" dirty="0"/>
              <a:t>Each tool is just a text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C7613-C35E-B74F-A83F-A3FD2069C6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FF7900"/>
              </a:buClr>
              <a:buSzPct val="75000"/>
              <a:buFont typeface="Wingdings" charset="2"/>
              <a:buNone/>
            </a:pPr>
            <a:fld id="{39928599-E1EC-C543-92A3-98461E110B54}" type="slidenum">
              <a:rPr lang="uk-UA" smtClean="0"/>
              <a:pPr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7900"/>
                </a:buClr>
                <a:buSzPct val="75000"/>
                <a:buFont typeface="Wingdings" charset="2"/>
                <a:buNone/>
              </a:pPr>
              <a:t>4</a:t>
            </a:fld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FFE93-4D22-A648-865E-34E3447F27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0086" y="1067250"/>
            <a:ext cx="2704189" cy="2361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7025DD3-EC94-CC4B-AA3B-E009DA5E61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6257" y="2862624"/>
            <a:ext cx="4832113" cy="32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50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138E1-316F-B641-80FB-C8D1C3E7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06CFF-588B-0046-99FB-C92D15B36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632961"/>
            <a:ext cx="10032613" cy="4525963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GitHub Pages: Push update to Git repo </a:t>
            </a:r>
            <a:r>
              <a:rPr lang="en-US" noProof="0" dirty="0">
                <a:sym typeface="Wingdings" pitchFamily="2" charset="2"/>
              </a:rPr>
              <a:t> </a:t>
            </a:r>
            <a:r>
              <a:rPr lang="en-US" noProof="0" dirty="0"/>
              <a:t>GitHub renders site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998A5-CBA3-1647-9164-3FA56EF9B4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FF7900"/>
              </a:buClr>
              <a:buSzPct val="75000"/>
              <a:buFont typeface="Wingdings" charset="2"/>
              <a:buNone/>
            </a:pPr>
            <a:fld id="{39928599-E1EC-C543-92A3-98461E110B54}" type="slidenum">
              <a:rPr lang="uk-UA" smtClean="0"/>
              <a:pPr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7900"/>
                </a:buClr>
                <a:buSzPct val="75000"/>
                <a:buFont typeface="Wingdings" charset="2"/>
                <a:buNone/>
              </a:pPr>
              <a:t>5</a:t>
            </a:fld>
            <a:endParaRPr lang="uk-U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C16FEA-AA97-1B49-8EC8-5DCD76CEA5F1}"/>
              </a:ext>
            </a:extLst>
          </p:cNvPr>
          <p:cNvSpPr/>
          <p:nvPr/>
        </p:nvSpPr>
        <p:spPr>
          <a:xfrm>
            <a:off x="1114889" y="3033131"/>
            <a:ext cx="4062995" cy="1957702"/>
          </a:xfrm>
          <a:prstGeom prst="rect">
            <a:avLst/>
          </a:prstGeom>
          <a:solidFill>
            <a:srgbClr val="92D050">
              <a:alpha val="55294"/>
            </a:srgbClr>
          </a:solidFill>
        </p:spPr>
        <p:txBody>
          <a:bodyPr wrap="square" lIns="180000" tIns="90000" rIns="180000" bIns="90000">
            <a:noAutofit/>
          </a:bodyPr>
          <a:lstStyle/>
          <a:p>
            <a:r>
              <a:rPr lang="de-DE" b="1" dirty="0" err="1">
                <a:latin typeface="Humnst777 Lt BT Light" panose="020B0402030504020204" pitchFamily="34" charset="0"/>
              </a:rPr>
              <a:t>Benefits</a:t>
            </a:r>
            <a:endParaRPr lang="de-DE" b="1" dirty="0">
              <a:latin typeface="Humnst777 Lt BT Light" panose="020B0402030504020204" pitchFamily="34" charset="0"/>
            </a:endParaRPr>
          </a:p>
          <a:p>
            <a:endParaRPr lang="de-DE" dirty="0">
              <a:latin typeface="Humnst777 Lt BT Light" panose="020B0402030504020204" pitchFamily="34" charset="0"/>
            </a:endParaRPr>
          </a:p>
          <a:p>
            <a:pPr marL="285750" indent="-285750">
              <a:buFont typeface="System Font Regular"/>
              <a:buChar char="–"/>
            </a:pPr>
            <a:r>
              <a:rPr lang="de-DE" dirty="0">
                <a:latin typeface="Humnst777 Lt BT Light" panose="020B0402030504020204" pitchFamily="34" charset="0"/>
              </a:rPr>
              <a:t>Free </a:t>
            </a:r>
            <a:r>
              <a:rPr lang="de-DE" dirty="0" err="1">
                <a:latin typeface="Humnst777 Lt BT Light" panose="020B0402030504020204" pitchFamily="34" charset="0"/>
              </a:rPr>
              <a:t>and</a:t>
            </a:r>
            <a:r>
              <a:rPr lang="de-DE" dirty="0">
                <a:latin typeface="Humnst777 Lt BT Light" panose="020B0402030504020204" pitchFamily="34" charset="0"/>
              </a:rPr>
              <a:t> </a:t>
            </a:r>
            <a:r>
              <a:rPr lang="de-DE" dirty="0" err="1">
                <a:latin typeface="Humnst777 Lt BT Light" panose="020B0402030504020204" pitchFamily="34" charset="0"/>
              </a:rPr>
              <a:t>reliable</a:t>
            </a:r>
            <a:endParaRPr lang="de-DE" dirty="0">
              <a:latin typeface="Humnst777 Lt BT Light" panose="020B0402030504020204" pitchFamily="34" charset="0"/>
            </a:endParaRPr>
          </a:p>
          <a:p>
            <a:pPr marL="285750" indent="-285750">
              <a:buFont typeface="System Font Regular"/>
              <a:buChar char="–"/>
            </a:pPr>
            <a:r>
              <a:rPr lang="de-DE" dirty="0">
                <a:latin typeface="Humnst777 Lt BT Light" panose="020B0402030504020204" pitchFamily="34" charset="0"/>
              </a:rPr>
              <a:t>HTTPS-</a:t>
            </a:r>
            <a:r>
              <a:rPr lang="de-DE" dirty="0" err="1">
                <a:latin typeface="Humnst777 Lt BT Light" panose="020B0402030504020204" pitchFamily="34" charset="0"/>
              </a:rPr>
              <a:t>enabled</a:t>
            </a:r>
            <a:endParaRPr lang="de-DE" dirty="0">
              <a:latin typeface="Humnst777 Lt BT Light" panose="020B0402030504020204" pitchFamily="34" charset="0"/>
            </a:endParaRPr>
          </a:p>
          <a:p>
            <a:pPr marL="285750" indent="-285750">
              <a:buFont typeface="System Font Regular"/>
              <a:buChar char="–"/>
            </a:pPr>
            <a:r>
              <a:rPr lang="de-DE" dirty="0">
                <a:latin typeface="Humnst777 Lt BT Light" panose="020B0402030504020204" pitchFamily="34" charset="0"/>
              </a:rPr>
              <a:t>Nobody </a:t>
            </a:r>
            <a:r>
              <a:rPr lang="de-DE" dirty="0" err="1">
                <a:latin typeface="Humnst777 Lt BT Light" panose="020B0402030504020204" pitchFamily="34" charset="0"/>
              </a:rPr>
              <a:t>has</a:t>
            </a:r>
            <a:r>
              <a:rPr lang="de-DE" dirty="0">
                <a:latin typeface="Humnst777 Lt BT Light" panose="020B0402030504020204" pitchFamily="34" charset="0"/>
              </a:rPr>
              <a:t> </a:t>
            </a:r>
            <a:r>
              <a:rPr lang="de-DE" dirty="0" err="1">
                <a:latin typeface="Humnst777 Lt BT Light" panose="020B0402030504020204" pitchFamily="34" charset="0"/>
              </a:rPr>
              <a:t>to</a:t>
            </a:r>
            <a:r>
              <a:rPr lang="de-DE" dirty="0">
                <a:latin typeface="Humnst777 Lt BT Light" panose="020B0402030504020204" pitchFamily="34" charset="0"/>
              </a:rPr>
              <a:t> „</a:t>
            </a:r>
            <a:r>
              <a:rPr lang="de-DE" dirty="0" err="1">
                <a:latin typeface="Humnst777 Lt BT Light" panose="020B0402030504020204" pitchFamily="34" charset="0"/>
              </a:rPr>
              <a:t>maintain</a:t>
            </a:r>
            <a:r>
              <a:rPr lang="de-DE" dirty="0">
                <a:latin typeface="Humnst777 Lt BT Light" panose="020B0402030504020204" pitchFamily="34" charset="0"/>
              </a:rPr>
              <a:t>“ </a:t>
            </a:r>
            <a:r>
              <a:rPr lang="de-DE" dirty="0" err="1">
                <a:latin typeface="Humnst777 Lt BT Light" panose="020B0402030504020204" pitchFamily="34" charset="0"/>
              </a:rPr>
              <a:t>it</a:t>
            </a:r>
            <a:endParaRPr lang="de-DE" dirty="0">
              <a:latin typeface="Humnst777 Lt BT Light" panose="020B0402030504020204" pitchFamily="34" charset="0"/>
            </a:endParaRPr>
          </a:p>
          <a:p>
            <a:pPr marL="285750" indent="-285750">
              <a:buFont typeface="System Font Regular"/>
              <a:buChar char="–"/>
            </a:pPr>
            <a:r>
              <a:rPr lang="de-DE" dirty="0">
                <a:latin typeface="Humnst777 Lt BT Light" panose="020B0402030504020204" pitchFamily="34" charset="0"/>
              </a:rPr>
              <a:t>Easy </a:t>
            </a:r>
            <a:r>
              <a:rPr lang="de-DE" dirty="0" err="1">
                <a:latin typeface="Humnst777 Lt BT Light" panose="020B0402030504020204" pitchFamily="34" charset="0"/>
              </a:rPr>
              <a:t>to</a:t>
            </a:r>
            <a:r>
              <a:rPr lang="de-DE" dirty="0">
                <a:latin typeface="Humnst777 Lt BT Light" panose="020B0402030504020204" pitchFamily="34" charset="0"/>
              </a:rPr>
              <a:t> </a:t>
            </a:r>
            <a:r>
              <a:rPr lang="de-DE" dirty="0" err="1">
                <a:latin typeface="Humnst777 Lt BT Light" panose="020B0402030504020204" pitchFamily="34" charset="0"/>
              </a:rPr>
              <a:t>migrate</a:t>
            </a:r>
            <a:r>
              <a:rPr lang="de-DE" dirty="0">
                <a:latin typeface="Humnst777 Lt BT Light" panose="020B0402030504020204" pitchFamily="34" charset="0"/>
              </a:rPr>
              <a:t> </a:t>
            </a:r>
            <a:r>
              <a:rPr lang="de-DE" dirty="0" err="1">
                <a:latin typeface="Humnst777 Lt BT Light" panose="020B0402030504020204" pitchFamily="34" charset="0"/>
              </a:rPr>
              <a:t>to</a:t>
            </a:r>
            <a:r>
              <a:rPr lang="de-DE" dirty="0">
                <a:latin typeface="Humnst777 Lt BT Light" panose="020B0402030504020204" pitchFamily="34" charset="0"/>
              </a:rPr>
              <a:t> </a:t>
            </a:r>
            <a:r>
              <a:rPr lang="de-DE" dirty="0" err="1">
                <a:latin typeface="Humnst777 Lt BT Light" panose="020B0402030504020204" pitchFamily="34" charset="0"/>
              </a:rPr>
              <a:t>somewhere</a:t>
            </a:r>
            <a:r>
              <a:rPr lang="de-DE" dirty="0">
                <a:latin typeface="Humnst777 Lt BT Light" panose="020B0402030504020204" pitchFamily="34" charset="0"/>
              </a:rPr>
              <a:t> </a:t>
            </a:r>
            <a:r>
              <a:rPr lang="de-DE" dirty="0" err="1">
                <a:latin typeface="Humnst777 Lt BT Light" panose="020B0402030504020204" pitchFamily="34" charset="0"/>
              </a:rPr>
              <a:t>else</a:t>
            </a:r>
            <a:endParaRPr lang="de-DE" dirty="0">
              <a:latin typeface="Humnst777 Lt BT Light" panose="020B0402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75491-D5FE-6143-9FDC-6E95DD3C15E2}"/>
              </a:ext>
            </a:extLst>
          </p:cNvPr>
          <p:cNvSpPr/>
          <p:nvPr/>
        </p:nvSpPr>
        <p:spPr>
          <a:xfrm>
            <a:off x="6574887" y="3033131"/>
            <a:ext cx="4062995" cy="1957702"/>
          </a:xfrm>
          <a:prstGeom prst="rect">
            <a:avLst/>
          </a:prstGeom>
          <a:solidFill>
            <a:srgbClr val="D05050">
              <a:alpha val="34510"/>
            </a:srgbClr>
          </a:solidFill>
        </p:spPr>
        <p:txBody>
          <a:bodyPr wrap="square" lIns="180000" tIns="90000" rIns="180000" bIns="90000">
            <a:noAutofit/>
          </a:bodyPr>
          <a:lstStyle/>
          <a:p>
            <a:r>
              <a:rPr lang="de-DE" b="1" dirty="0" err="1">
                <a:latin typeface="Humnst777 Lt BT Light" panose="020B0402030504020204" pitchFamily="34" charset="0"/>
              </a:rPr>
              <a:t>Drawbacks</a:t>
            </a:r>
            <a:endParaRPr lang="de-DE" b="1" dirty="0">
              <a:latin typeface="Humnst777 Lt BT Light" panose="020B0402030504020204" pitchFamily="34" charset="0"/>
            </a:endParaRPr>
          </a:p>
          <a:p>
            <a:endParaRPr lang="de-DE" dirty="0">
              <a:latin typeface="Humnst777 Lt BT Light" panose="020B0402030504020204" pitchFamily="34" charset="0"/>
            </a:endParaRPr>
          </a:p>
          <a:p>
            <a:pPr marL="285750" indent="-285750">
              <a:buFont typeface="System Font Regular"/>
              <a:buChar char="–"/>
            </a:pPr>
            <a:r>
              <a:rPr lang="de-DE" dirty="0">
                <a:latin typeface="Humnst777 Lt BT Light" panose="020B0402030504020204" pitchFamily="34" charset="0"/>
              </a:rPr>
              <a:t>Not a </a:t>
            </a:r>
            <a:r>
              <a:rPr lang="de-DE" dirty="0" err="1">
                <a:latin typeface="Humnst777 Lt BT Light" panose="020B0402030504020204" pitchFamily="34" charset="0"/>
              </a:rPr>
              <a:t>solution</a:t>
            </a:r>
            <a:r>
              <a:rPr lang="de-DE" dirty="0">
                <a:latin typeface="Humnst777 Lt BT Light" panose="020B0402030504020204" pitchFamily="34" charset="0"/>
              </a:rPr>
              <a:t> </a:t>
            </a:r>
            <a:r>
              <a:rPr lang="de-DE" dirty="0" err="1">
                <a:latin typeface="Humnst777 Lt BT Light" panose="020B0402030504020204" pitchFamily="34" charset="0"/>
              </a:rPr>
              <a:t>for</a:t>
            </a:r>
            <a:r>
              <a:rPr lang="de-DE" dirty="0">
                <a:latin typeface="Humnst777 Lt BT Light" panose="020B0402030504020204" pitchFamily="34" charset="0"/>
              </a:rPr>
              <a:t> large </a:t>
            </a:r>
            <a:r>
              <a:rPr lang="de-DE" dirty="0" err="1">
                <a:latin typeface="Humnst777 Lt BT Light" panose="020B0402030504020204" pitchFamily="34" charset="0"/>
              </a:rPr>
              <a:t>file</a:t>
            </a:r>
            <a:r>
              <a:rPr lang="de-DE" dirty="0">
                <a:latin typeface="Humnst777 Lt BT Light" panose="020B0402030504020204" pitchFamily="34" charset="0"/>
              </a:rPr>
              <a:t> </a:t>
            </a:r>
            <a:r>
              <a:rPr lang="de-DE" dirty="0" err="1">
                <a:latin typeface="Humnst777 Lt BT Light" panose="020B0402030504020204" pitchFamily="34" charset="0"/>
              </a:rPr>
              <a:t>hosting</a:t>
            </a:r>
            <a:endParaRPr lang="de-DE" dirty="0">
              <a:latin typeface="Humnst777 Lt BT Light" panose="020B0402030504020204" pitchFamily="34" charset="0"/>
            </a:endParaRPr>
          </a:p>
          <a:p>
            <a:pPr marL="285750" indent="-285750">
              <a:buFont typeface="System Font Regular"/>
              <a:buChar char="–"/>
            </a:pPr>
            <a:endParaRPr lang="de-DE" dirty="0">
              <a:latin typeface="Humnst777 Lt BT Light" panose="020B04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956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F823-25A0-934F-B5D1-929EC91FF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to Contribute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E7565-FC42-E94D-9DA1-52EA0AF2E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632961"/>
            <a:ext cx="5724525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noProof="0" dirty="0"/>
              <a:t>The old way: </a:t>
            </a:r>
            <a:r>
              <a:rPr lang="en-US" sz="1800" b="1" noProof="0" dirty="0"/>
              <a:t>send an email</a:t>
            </a:r>
            <a:r>
              <a:rPr lang="en-US" sz="1800" noProof="0" dirty="0"/>
              <a:t> to the maintainers:</a:t>
            </a:r>
          </a:p>
          <a:p>
            <a:pPr marL="857241" lvl="1" indent="-457200"/>
            <a:r>
              <a:rPr lang="en-US" sz="1800" noProof="0" dirty="0">
                <a:hlinkClick r:id="rId2"/>
              </a:rPr>
              <a:t>glenn.vanwallendael@ugent.be</a:t>
            </a:r>
            <a:endParaRPr lang="en-US" sz="1800" noProof="0" dirty="0"/>
          </a:p>
          <a:p>
            <a:pPr marL="857241" lvl="1" indent="-457200"/>
            <a:r>
              <a:rPr lang="en-US" sz="1800" noProof="0" dirty="0">
                <a:hlinkClick r:id="rId3"/>
              </a:rPr>
              <a:t>werner.robitza@gmail.com</a:t>
            </a:r>
            <a:br>
              <a:rPr lang="en-US" sz="1800" noProof="0" dirty="0"/>
            </a:br>
            <a:endParaRPr lang="en-US" sz="1800" noProof="0" dirty="0"/>
          </a:p>
          <a:p>
            <a:pPr marL="457200" indent="-457200">
              <a:buFont typeface="+mj-lt"/>
              <a:buAutoNum type="arabicPeriod"/>
            </a:pPr>
            <a:r>
              <a:rPr lang="en-US" sz="1800" noProof="0" dirty="0"/>
              <a:t>The new way: </a:t>
            </a:r>
            <a:r>
              <a:rPr lang="en-US" sz="1800" b="1" noProof="0" dirty="0"/>
              <a:t>create an issue</a:t>
            </a:r>
            <a:r>
              <a:rPr lang="en-US" sz="1800" noProof="0" dirty="0"/>
              <a:t> on GitHub</a:t>
            </a:r>
            <a:br>
              <a:rPr lang="en-US" sz="1800" noProof="0" dirty="0"/>
            </a:br>
            <a:r>
              <a:rPr lang="en-US" sz="1800" noProof="0" dirty="0"/>
              <a:t>and suggest a tool / change: </a:t>
            </a:r>
            <a:r>
              <a:rPr lang="en-US" sz="1800" dirty="0">
                <a:hlinkClick r:id="rId4"/>
              </a:rPr>
              <a:t>https://github.com/vqeg/software-tools/issues/</a:t>
            </a:r>
            <a:br>
              <a:rPr lang="en-US" sz="1800" noProof="0" dirty="0"/>
            </a:br>
            <a:endParaRPr lang="en-US" sz="1800" noProof="0" dirty="0"/>
          </a:p>
          <a:p>
            <a:pPr marL="457200" indent="-457200">
              <a:buFont typeface="+mj-lt"/>
              <a:buAutoNum type="arabicPeriod"/>
            </a:pPr>
            <a:r>
              <a:rPr lang="en-US" sz="1800" noProof="0" dirty="0"/>
              <a:t>The techy way:</a:t>
            </a:r>
          </a:p>
          <a:p>
            <a:pPr marL="857241" lvl="1" indent="-457200"/>
            <a:r>
              <a:rPr lang="en-US" sz="1800" b="1" noProof="0" dirty="0"/>
              <a:t>Fork the repository</a:t>
            </a:r>
            <a:r>
              <a:rPr lang="en-US" sz="1800" noProof="0" dirty="0"/>
              <a:t> on GitHub</a:t>
            </a:r>
          </a:p>
          <a:p>
            <a:pPr marL="857241" lvl="1" indent="-457200"/>
            <a:r>
              <a:rPr lang="en-US" sz="1800" noProof="0" dirty="0"/>
              <a:t>Make changes and commit them</a:t>
            </a:r>
          </a:p>
          <a:p>
            <a:pPr marL="857241" lvl="1" indent="-457200"/>
            <a:r>
              <a:rPr lang="en-US" sz="1800" noProof="0" dirty="0"/>
              <a:t>Submit a </a:t>
            </a:r>
            <a:r>
              <a:rPr lang="en-US" sz="1800" b="1" noProof="0" dirty="0"/>
              <a:t>Pull Request</a:t>
            </a:r>
          </a:p>
          <a:p>
            <a:pPr marL="457200" indent="-457200">
              <a:buFont typeface="+mj-lt"/>
              <a:buAutoNum type="arabicPeriod"/>
            </a:pPr>
            <a:endParaRPr lang="en-US" sz="1800" noProof="0" dirty="0"/>
          </a:p>
          <a:p>
            <a:pPr marL="457200" indent="-457200">
              <a:buFont typeface="+mj-lt"/>
              <a:buAutoNum type="arabicPeriod"/>
            </a:pPr>
            <a:endParaRPr lang="en-US" sz="1800" noProof="0" dirty="0"/>
          </a:p>
          <a:p>
            <a:pPr marL="457200" indent="-457200">
              <a:buFont typeface="+mj-lt"/>
              <a:buAutoNum type="arabicPeriod"/>
            </a:pPr>
            <a:endParaRPr lang="en-US" sz="180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D8901-3D8D-9944-AD99-81B05D1A8D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FF7900"/>
              </a:buClr>
              <a:buSzPct val="75000"/>
              <a:buFont typeface="Wingdings" charset="2"/>
              <a:buNone/>
            </a:pPr>
            <a:fld id="{39928599-E1EC-C543-92A3-98461E110B54}" type="slidenum">
              <a:rPr lang="uk-UA" smtClean="0"/>
              <a:pPr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7900"/>
                </a:buClr>
                <a:buSzPct val="75000"/>
                <a:buFont typeface="Wingdings" charset="2"/>
                <a:buNone/>
              </a:pPr>
              <a:t>6</a:t>
            </a:fld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E2200-D7DA-3C46-AA49-2F38F894B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216" y="1632961"/>
            <a:ext cx="5005345" cy="281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98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9510C-7000-9344-A6A0-DA8AB61F9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9195E-396C-9546-A041-6C78DE073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 project: </a:t>
            </a:r>
            <a:r>
              <a:rPr lang="en-US" b="1" dirty="0"/>
              <a:t>QUALINET Databases </a:t>
            </a:r>
            <a:r>
              <a:rPr lang="en-US" dirty="0"/>
              <a:t>— </a:t>
            </a:r>
            <a:r>
              <a:rPr lang="en-US" dirty="0">
                <a:hlinkClick r:id="rId2"/>
              </a:rPr>
              <a:t>http://dbq.multimediatech.cz/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Currently hosted by Czech Technical University in Prague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Possible migration to similar system</a:t>
            </a:r>
          </a:p>
          <a:p>
            <a:pPr lvl="1"/>
            <a:r>
              <a:rPr lang="en-US" dirty="0"/>
              <a:t>To “save” it for the future</a:t>
            </a:r>
          </a:p>
          <a:p>
            <a:pPr lvl="1"/>
            <a:r>
              <a:rPr lang="en-US" dirty="0"/>
              <a:t>To reduce burden of maintenance</a:t>
            </a:r>
          </a:p>
          <a:p>
            <a:r>
              <a:rPr lang="en-US" dirty="0"/>
              <a:t>Could be a joint initiative of VQEG and QUALINET</a:t>
            </a:r>
          </a:p>
          <a:p>
            <a:r>
              <a:rPr lang="en-US" dirty="0"/>
              <a:t>Already talked with Karel </a:t>
            </a:r>
            <a:r>
              <a:rPr lang="en-US" dirty="0" err="1"/>
              <a:t>Fliegel</a:t>
            </a:r>
            <a:r>
              <a:rPr lang="en-US" dirty="0"/>
              <a:t> about possibility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40308-05BB-284A-A1D0-83489E91B3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FF7900"/>
              </a:buClr>
              <a:buSzPct val="75000"/>
              <a:buFont typeface="Wingdings" charset="2"/>
              <a:buNone/>
            </a:pPr>
            <a:fld id="{39928599-E1EC-C543-92A3-98461E110B54}" type="slidenum">
              <a:rPr lang="uk-UA" smtClean="0"/>
              <a:pPr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7900"/>
                </a:buClr>
                <a:buSzPct val="75000"/>
                <a:buFont typeface="Wingdings" charset="2"/>
                <a:buNone/>
              </a:pPr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7568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3C87E3-EFFB-8946-BEC3-4B18856C80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99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2C5A8-0E10-3A46-B38B-8BD838E0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Call for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05372-B19A-6140-95AF-CE952A7BB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165778"/>
            <a:ext cx="10972800" cy="1667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noProof="0" dirty="0">
                <a:solidFill>
                  <a:schemeClr val="bg1"/>
                </a:solidFill>
              </a:rPr>
              <a:t>Please contribute!</a:t>
            </a:r>
          </a:p>
          <a:p>
            <a:pPr marL="0" indent="0" algn="ctr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https://</a:t>
            </a:r>
            <a:r>
              <a:rPr lang="en-US" sz="2400" b="1" dirty="0" err="1">
                <a:solidFill>
                  <a:schemeClr val="bg1"/>
                </a:solidFill>
              </a:rPr>
              <a:t>vqeg.github.io</a:t>
            </a:r>
            <a:endParaRPr lang="en-US" sz="2400" b="1" noProof="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noProof="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400" noProof="0" dirty="0">
                <a:solidFill>
                  <a:schemeClr val="bg1"/>
                </a:solidFill>
              </a:rPr>
              <a:t>Your software tools, scripts, …</a:t>
            </a:r>
          </a:p>
          <a:p>
            <a:pPr marL="0" indent="0" algn="ctr">
              <a:buNone/>
            </a:pPr>
            <a:r>
              <a:rPr lang="en-US" sz="2400" noProof="0" dirty="0">
                <a:solidFill>
                  <a:schemeClr val="bg1"/>
                </a:solidFill>
              </a:rPr>
              <a:t>Guidelines for (subjective) video quality research</a:t>
            </a:r>
          </a:p>
          <a:p>
            <a:pPr algn="ctr"/>
            <a:endParaRPr lang="en-US" sz="2400" noProof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AC6A2-AFF5-774A-9A37-71735BC2DB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FF7900"/>
              </a:buClr>
              <a:buSzPct val="75000"/>
              <a:buFont typeface="Wingdings" charset="2"/>
              <a:buNone/>
            </a:pPr>
            <a:fld id="{39928599-E1EC-C543-92A3-98461E110B54}" type="slidenum">
              <a:rPr lang="uk-UA" smtClean="0"/>
              <a:pPr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7900"/>
                </a:buClr>
                <a:buSzPct val="75000"/>
                <a:buFont typeface="Wingdings" charset="2"/>
                <a:buNone/>
              </a:pPr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732706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_Vorlage_weiss">
  <a:themeElements>
    <a:clrScheme name="Leere Präsentation 13">
      <a:dk1>
        <a:srgbClr val="003359"/>
      </a:dk1>
      <a:lt1>
        <a:srgbClr val="FFFFFF"/>
      </a:lt1>
      <a:dk2>
        <a:srgbClr val="FF7900"/>
      </a:dk2>
      <a:lt2>
        <a:srgbClr val="808080"/>
      </a:lt2>
      <a:accent1>
        <a:srgbClr val="B4DCDC"/>
      </a:accent1>
      <a:accent2>
        <a:srgbClr val="FF7900"/>
      </a:accent2>
      <a:accent3>
        <a:srgbClr val="FFFFFF"/>
      </a:accent3>
      <a:accent4>
        <a:srgbClr val="002A4B"/>
      </a:accent4>
      <a:accent5>
        <a:srgbClr val="D6EBEB"/>
      </a:accent5>
      <a:accent6>
        <a:srgbClr val="E76D00"/>
      </a:accent6>
      <a:hlink>
        <a:srgbClr val="00747A"/>
      </a:hlink>
      <a:folHlink>
        <a:srgbClr val="78B6AB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Humnst777 Lt BT Light" charset="0"/>
            <a:ea typeface="Humnst777 Lt BT Light" charset="0"/>
            <a:cs typeface="Humnst777 Lt BT Light" charset="0"/>
          </a:defRPr>
        </a:defPPr>
      </a:lstStyle>
    </a:tx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3">
        <a:dk1>
          <a:srgbClr val="003359"/>
        </a:dk1>
        <a:lt1>
          <a:srgbClr val="FFFFFF"/>
        </a:lt1>
        <a:dk2>
          <a:srgbClr val="FF7900"/>
        </a:dk2>
        <a:lt2>
          <a:srgbClr val="808080"/>
        </a:lt2>
        <a:accent1>
          <a:srgbClr val="B4DCDC"/>
        </a:accent1>
        <a:accent2>
          <a:srgbClr val="FF7900"/>
        </a:accent2>
        <a:accent3>
          <a:srgbClr val="FFFFFF"/>
        </a:accent3>
        <a:accent4>
          <a:srgbClr val="002A4B"/>
        </a:accent4>
        <a:accent5>
          <a:srgbClr val="D6EBEB"/>
        </a:accent5>
        <a:accent6>
          <a:srgbClr val="E76D00"/>
        </a:accent6>
        <a:hlink>
          <a:srgbClr val="00747A"/>
        </a:hlink>
        <a:folHlink>
          <a:srgbClr val="78B6A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11087</TotalTime>
  <Words>282</Words>
  <Application>Microsoft Macintosh PowerPoint</Application>
  <PresentationFormat>Widescreen</PresentationFormat>
  <Paragraphs>80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ＭＳ Ｐゴシック</vt:lpstr>
      <vt:lpstr>Arial</vt:lpstr>
      <vt:lpstr>Calibri</vt:lpstr>
      <vt:lpstr>Courier New</vt:lpstr>
      <vt:lpstr>Humnst777 BT</vt:lpstr>
      <vt:lpstr>Humnst777 BT Roman</vt:lpstr>
      <vt:lpstr>Humnst777 Lt BT</vt:lpstr>
      <vt:lpstr>Humnst777 Lt BT Light</vt:lpstr>
      <vt:lpstr>System Font Regular</vt:lpstr>
      <vt:lpstr>Tele-GroteskUlt</vt:lpstr>
      <vt:lpstr>Wingdings</vt:lpstr>
      <vt:lpstr>PowerPoint_Vorlage_weiss</vt:lpstr>
      <vt:lpstr>PowerPoint Presentation</vt:lpstr>
      <vt:lpstr>Motivation</vt:lpstr>
      <vt:lpstr>New Website</vt:lpstr>
      <vt:lpstr>Technology</vt:lpstr>
      <vt:lpstr>Hosting</vt:lpstr>
      <vt:lpstr>How to Contribute</vt:lpstr>
      <vt:lpstr>Discussion</vt:lpstr>
      <vt:lpstr>Call for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Raake</dc:creator>
  <cp:lastModifiedBy>Werner Robitza</cp:lastModifiedBy>
  <cp:revision>549</cp:revision>
  <cp:lastPrinted>2017-07-11T01:36:09Z</cp:lastPrinted>
  <dcterms:created xsi:type="dcterms:W3CDTF">2017-06-27T14:20:07Z</dcterms:created>
  <dcterms:modified xsi:type="dcterms:W3CDTF">2018-10-19T15:04:06Z</dcterms:modified>
</cp:coreProperties>
</file>